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43891200" cy="32918400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4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800060" algn="l" rtl="0" fontAlgn="base">
      <a:spcBef>
        <a:spcPct val="0"/>
      </a:spcBef>
      <a:spcAft>
        <a:spcPct val="0"/>
      </a:spcAft>
      <a:defRPr sz="4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1600120" algn="l" rtl="0" fontAlgn="base">
      <a:spcBef>
        <a:spcPct val="0"/>
      </a:spcBef>
      <a:spcAft>
        <a:spcPct val="0"/>
      </a:spcAft>
      <a:defRPr sz="4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2400180" algn="l" rtl="0" fontAlgn="base">
      <a:spcBef>
        <a:spcPct val="0"/>
      </a:spcBef>
      <a:spcAft>
        <a:spcPct val="0"/>
      </a:spcAft>
      <a:defRPr sz="4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3200240" algn="l" rtl="0" fontAlgn="base">
      <a:spcBef>
        <a:spcPct val="0"/>
      </a:spcBef>
      <a:spcAft>
        <a:spcPct val="0"/>
      </a:spcAft>
      <a:defRPr sz="4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4000300" algn="l" defTabSz="1600120" rtl="0" eaLnBrk="1" latinLnBrk="0" hangingPunct="1">
      <a:defRPr sz="4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4800360" algn="l" defTabSz="1600120" rtl="0" eaLnBrk="1" latinLnBrk="0" hangingPunct="1">
      <a:defRPr sz="4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5600420" algn="l" defTabSz="1600120" rtl="0" eaLnBrk="1" latinLnBrk="0" hangingPunct="1">
      <a:defRPr sz="4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6400480" algn="l" defTabSz="1600120" rtl="0" eaLnBrk="1" latinLnBrk="0" hangingPunct="1">
      <a:defRPr sz="4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1A4CB"/>
    <a:srgbClr val="FFFFFF"/>
    <a:srgbClr val="000066"/>
    <a:srgbClr val="3366CC"/>
    <a:srgbClr val="0000CC"/>
    <a:srgbClr val="435C8F"/>
    <a:srgbClr val="384D78"/>
    <a:srgbClr val="FFFF00"/>
    <a:srgbClr val="C6D0E4"/>
    <a:srgbClr val="F6FCD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308" autoAdjust="0"/>
    <p:restoredTop sz="94660" autoAdjust="0"/>
  </p:normalViewPr>
  <p:slideViewPr>
    <p:cSldViewPr>
      <p:cViewPr varScale="1">
        <p:scale>
          <a:sx n="24" d="100"/>
          <a:sy n="24" d="100"/>
        </p:scale>
        <p:origin x="-1290" y="-156"/>
      </p:cViewPr>
      <p:guideLst>
        <p:guide orient="horz" pos="10368"/>
        <p:guide pos="1382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306"/>
    </p:cViewPr>
  </p:sorterViewPr>
  <p:notesViewPr>
    <p:cSldViewPr>
      <p:cViewPr varScale="1">
        <p:scale>
          <a:sx n="84" d="100"/>
          <a:sy n="84" d="100"/>
        </p:scale>
        <p:origin x="-3180" y="-96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565" cy="4644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011" tIns="46505" rIns="93011" bIns="46505" numCol="1" anchor="t" anchorCtr="0" compatLnSpc="1">
            <a:prstTxWarp prst="textNoShape">
              <a:avLst/>
            </a:prstTxWarp>
          </a:bodyPr>
          <a:lstStyle>
            <a:lvl1pPr defTabSz="931578">
              <a:defRPr sz="1200"/>
            </a:lvl1pPr>
          </a:lstStyle>
          <a:p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835" y="0"/>
            <a:ext cx="3038565" cy="4644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011" tIns="46505" rIns="93011" bIns="46505" numCol="1" anchor="t" anchorCtr="0" compatLnSpc="1">
            <a:prstTxWarp prst="textNoShape">
              <a:avLst/>
            </a:prstTxWarp>
          </a:bodyPr>
          <a:lstStyle>
            <a:lvl1pPr algn="r" defTabSz="931578">
              <a:defRPr sz="1200"/>
            </a:lvl1pPr>
          </a:lstStyle>
          <a:p>
            <a:endParaRPr lang="en-US"/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920"/>
            <a:ext cx="3038565" cy="4644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011" tIns="46505" rIns="93011" bIns="46505" numCol="1" anchor="b" anchorCtr="0" compatLnSpc="1">
            <a:prstTxWarp prst="textNoShape">
              <a:avLst/>
            </a:prstTxWarp>
          </a:bodyPr>
          <a:lstStyle>
            <a:lvl1pPr defTabSz="931578">
              <a:defRPr sz="1200"/>
            </a:lvl1pPr>
          </a:lstStyle>
          <a:p>
            <a:endParaRPr lang="en-US"/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835" y="8831920"/>
            <a:ext cx="3038565" cy="4644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011" tIns="46505" rIns="93011" bIns="46505" numCol="1" anchor="b" anchorCtr="0" compatLnSpc="1">
            <a:prstTxWarp prst="textNoShape">
              <a:avLst/>
            </a:prstTxWarp>
          </a:bodyPr>
          <a:lstStyle>
            <a:lvl1pPr algn="r" defTabSz="931578">
              <a:defRPr sz="1200"/>
            </a:lvl1pPr>
          </a:lstStyle>
          <a:p>
            <a:fld id="{35D7E3EE-3D27-491E-B12B-CE280FBA19C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777032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050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2868" cy="472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22961" tIns="11480" rIns="22961" bIns="11480" numCol="1" anchor="t" anchorCtr="0" compatLnSpc="1">
            <a:prstTxWarp prst="textNoShape">
              <a:avLst/>
            </a:prstTxWarp>
          </a:bodyPr>
          <a:lstStyle>
            <a:lvl1pPr>
              <a:defRPr sz="300"/>
            </a:lvl1pPr>
          </a:lstStyle>
          <a:p>
            <a:endParaRPr lang="en-US"/>
          </a:p>
        </p:txBody>
      </p:sp>
      <p:sp>
        <p:nvSpPr>
          <p:cNvPr id="13315" name="Rectangle 2051"/>
          <p:cNvSpPr>
            <a:spLocks noGrp="1" noChangeArrowheads="1"/>
          </p:cNvSpPr>
          <p:nvPr>
            <p:ph type="dt" idx="1"/>
          </p:nvPr>
        </p:nvSpPr>
        <p:spPr bwMode="auto">
          <a:xfrm>
            <a:off x="3977532" y="0"/>
            <a:ext cx="3032868" cy="472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22961" tIns="11480" rIns="22961" bIns="11480" numCol="1" anchor="t" anchorCtr="0" compatLnSpc="1">
            <a:prstTxWarp prst="textNoShape">
              <a:avLst/>
            </a:prstTxWarp>
          </a:bodyPr>
          <a:lstStyle>
            <a:lvl1pPr algn="r">
              <a:defRPr sz="300"/>
            </a:lvl1pPr>
          </a:lstStyle>
          <a:p>
            <a:endParaRPr lang="en-US"/>
          </a:p>
        </p:txBody>
      </p:sp>
      <p:sp>
        <p:nvSpPr>
          <p:cNvPr id="13316" name="Rectangle 2052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79513" y="701675"/>
            <a:ext cx="4651375" cy="34893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3317" name="Rectangle 2053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4664" y="4419868"/>
            <a:ext cx="5121072" cy="4175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22961" tIns="11480" rIns="22961" bIns="114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3318" name="Rectangle 2054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3425"/>
            <a:ext cx="3032868" cy="472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22961" tIns="11480" rIns="22961" bIns="11480" numCol="1" anchor="b" anchorCtr="0" compatLnSpc="1">
            <a:prstTxWarp prst="textNoShape">
              <a:avLst/>
            </a:prstTxWarp>
          </a:bodyPr>
          <a:lstStyle>
            <a:lvl1pPr>
              <a:defRPr sz="300"/>
            </a:lvl1pPr>
          </a:lstStyle>
          <a:p>
            <a:endParaRPr lang="en-US"/>
          </a:p>
        </p:txBody>
      </p:sp>
      <p:sp>
        <p:nvSpPr>
          <p:cNvPr id="13319" name="Rectangle 2055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7532" y="8823425"/>
            <a:ext cx="3032868" cy="472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22961" tIns="11480" rIns="22961" bIns="11480" numCol="1" anchor="b" anchorCtr="0" compatLnSpc="1">
            <a:prstTxWarp prst="textNoShape">
              <a:avLst/>
            </a:prstTxWarp>
          </a:bodyPr>
          <a:lstStyle>
            <a:lvl1pPr algn="r">
              <a:defRPr sz="300"/>
            </a:lvl1pPr>
          </a:lstStyle>
          <a:p>
            <a:fld id="{D75B8EB2-A262-45A6-9322-516A1CE23DB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337049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21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800060" algn="l" rtl="0" fontAlgn="base">
      <a:spcBef>
        <a:spcPct val="30000"/>
      </a:spcBef>
      <a:spcAft>
        <a:spcPct val="0"/>
      </a:spcAft>
      <a:defRPr sz="21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1600120" algn="l" rtl="0" fontAlgn="base">
      <a:spcBef>
        <a:spcPct val="30000"/>
      </a:spcBef>
      <a:spcAft>
        <a:spcPct val="0"/>
      </a:spcAft>
      <a:defRPr sz="21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2400180" algn="l" rtl="0" fontAlgn="base">
      <a:spcBef>
        <a:spcPct val="30000"/>
      </a:spcBef>
      <a:spcAft>
        <a:spcPct val="0"/>
      </a:spcAft>
      <a:defRPr sz="21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3200240" algn="l" rtl="0" fontAlgn="base">
      <a:spcBef>
        <a:spcPct val="30000"/>
      </a:spcBef>
      <a:spcAft>
        <a:spcPct val="0"/>
      </a:spcAft>
      <a:defRPr sz="21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4000300" algn="l" defTabSz="1600120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6pPr>
    <a:lvl7pPr marL="4800360" algn="l" defTabSz="1600120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7pPr>
    <a:lvl8pPr marL="5600420" algn="l" defTabSz="1600120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8pPr>
    <a:lvl9pPr marL="6400480" algn="l" defTabSz="1600120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79513" y="701675"/>
            <a:ext cx="4651375" cy="34893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5B8EB2-A262-45A6-9322-516A1CE23DB9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22309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612927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</p:sldLayoutIdLst>
  <p:txStyles>
    <p:titleStyle>
      <a:lvl1pPr algn="ctr" defTabSz="6583826" rtl="0" fontAlgn="base">
        <a:spcBef>
          <a:spcPct val="0"/>
        </a:spcBef>
        <a:spcAft>
          <a:spcPct val="0"/>
        </a:spcAft>
        <a:defRPr sz="31900">
          <a:solidFill>
            <a:schemeClr val="tx2"/>
          </a:solidFill>
          <a:latin typeface="+mj-lt"/>
          <a:ea typeface="+mj-ea"/>
          <a:cs typeface="+mj-cs"/>
        </a:defRPr>
      </a:lvl1pPr>
      <a:lvl2pPr algn="ctr" defTabSz="6583826" rtl="0" fontAlgn="base">
        <a:spcBef>
          <a:spcPct val="0"/>
        </a:spcBef>
        <a:spcAft>
          <a:spcPct val="0"/>
        </a:spcAft>
        <a:defRPr sz="31900">
          <a:solidFill>
            <a:schemeClr val="tx2"/>
          </a:solidFill>
          <a:latin typeface="Times New Roman" pitchFamily="18" charset="0"/>
        </a:defRPr>
      </a:lvl2pPr>
      <a:lvl3pPr algn="ctr" defTabSz="6583826" rtl="0" fontAlgn="base">
        <a:spcBef>
          <a:spcPct val="0"/>
        </a:spcBef>
        <a:spcAft>
          <a:spcPct val="0"/>
        </a:spcAft>
        <a:defRPr sz="31900">
          <a:solidFill>
            <a:schemeClr val="tx2"/>
          </a:solidFill>
          <a:latin typeface="Times New Roman" pitchFamily="18" charset="0"/>
        </a:defRPr>
      </a:lvl3pPr>
      <a:lvl4pPr algn="ctr" defTabSz="6583826" rtl="0" fontAlgn="base">
        <a:spcBef>
          <a:spcPct val="0"/>
        </a:spcBef>
        <a:spcAft>
          <a:spcPct val="0"/>
        </a:spcAft>
        <a:defRPr sz="31900">
          <a:solidFill>
            <a:schemeClr val="tx2"/>
          </a:solidFill>
          <a:latin typeface="Times New Roman" pitchFamily="18" charset="0"/>
        </a:defRPr>
      </a:lvl4pPr>
      <a:lvl5pPr algn="ctr" defTabSz="6583826" rtl="0" fontAlgn="base">
        <a:spcBef>
          <a:spcPct val="0"/>
        </a:spcBef>
        <a:spcAft>
          <a:spcPct val="0"/>
        </a:spcAft>
        <a:defRPr sz="31900">
          <a:solidFill>
            <a:schemeClr val="tx2"/>
          </a:solidFill>
          <a:latin typeface="Times New Roman" pitchFamily="18" charset="0"/>
        </a:defRPr>
      </a:lvl5pPr>
      <a:lvl6pPr marL="800060" algn="ctr" defTabSz="6583826" rtl="0" fontAlgn="base">
        <a:spcBef>
          <a:spcPct val="0"/>
        </a:spcBef>
        <a:spcAft>
          <a:spcPct val="0"/>
        </a:spcAft>
        <a:defRPr sz="31900">
          <a:solidFill>
            <a:schemeClr val="tx2"/>
          </a:solidFill>
          <a:latin typeface="Times New Roman" pitchFamily="18" charset="0"/>
        </a:defRPr>
      </a:lvl6pPr>
      <a:lvl7pPr marL="1600120" algn="ctr" defTabSz="6583826" rtl="0" fontAlgn="base">
        <a:spcBef>
          <a:spcPct val="0"/>
        </a:spcBef>
        <a:spcAft>
          <a:spcPct val="0"/>
        </a:spcAft>
        <a:defRPr sz="31900">
          <a:solidFill>
            <a:schemeClr val="tx2"/>
          </a:solidFill>
          <a:latin typeface="Times New Roman" pitchFamily="18" charset="0"/>
        </a:defRPr>
      </a:lvl7pPr>
      <a:lvl8pPr marL="2400180" algn="ctr" defTabSz="6583826" rtl="0" fontAlgn="base">
        <a:spcBef>
          <a:spcPct val="0"/>
        </a:spcBef>
        <a:spcAft>
          <a:spcPct val="0"/>
        </a:spcAft>
        <a:defRPr sz="31900">
          <a:solidFill>
            <a:schemeClr val="tx2"/>
          </a:solidFill>
          <a:latin typeface="Times New Roman" pitchFamily="18" charset="0"/>
        </a:defRPr>
      </a:lvl8pPr>
      <a:lvl9pPr marL="3200240" algn="ctr" defTabSz="6583826" rtl="0" fontAlgn="base">
        <a:spcBef>
          <a:spcPct val="0"/>
        </a:spcBef>
        <a:spcAft>
          <a:spcPct val="0"/>
        </a:spcAft>
        <a:defRPr sz="31900">
          <a:solidFill>
            <a:schemeClr val="tx2"/>
          </a:solidFill>
          <a:latin typeface="Times New Roman" pitchFamily="18" charset="0"/>
        </a:defRPr>
      </a:lvl9pPr>
    </p:titleStyle>
    <p:bodyStyle>
      <a:lvl1pPr marL="2472407" indent="-2472407" algn="l" defTabSz="6583826" rtl="0" fontAlgn="base">
        <a:spcBef>
          <a:spcPct val="20000"/>
        </a:spcBef>
        <a:spcAft>
          <a:spcPct val="0"/>
        </a:spcAft>
        <a:buChar char="•"/>
        <a:defRPr sz="23100">
          <a:solidFill>
            <a:schemeClr val="tx1"/>
          </a:solidFill>
          <a:latin typeface="+mn-lt"/>
          <a:ea typeface="+mn-ea"/>
          <a:cs typeface="+mn-cs"/>
        </a:defRPr>
      </a:lvl1pPr>
      <a:lvl2pPr marL="5350402" indent="-2055710" algn="l" defTabSz="6583826" rtl="0" fontAlgn="base">
        <a:spcBef>
          <a:spcPct val="20000"/>
        </a:spcBef>
        <a:spcAft>
          <a:spcPct val="0"/>
        </a:spcAft>
        <a:buChar char="–"/>
        <a:defRPr sz="20300">
          <a:solidFill>
            <a:schemeClr val="tx1"/>
          </a:solidFill>
          <a:latin typeface="+mn-lt"/>
        </a:defRPr>
      </a:lvl2pPr>
      <a:lvl3pPr marL="8228394" indent="-1644568" algn="l" defTabSz="6583826" rtl="0" fontAlgn="base">
        <a:spcBef>
          <a:spcPct val="20000"/>
        </a:spcBef>
        <a:spcAft>
          <a:spcPct val="0"/>
        </a:spcAft>
        <a:buChar char="•"/>
        <a:defRPr sz="17500">
          <a:solidFill>
            <a:schemeClr val="tx1"/>
          </a:solidFill>
          <a:latin typeface="+mn-lt"/>
        </a:defRPr>
      </a:lvl3pPr>
      <a:lvl4pPr marL="11523087" indent="-1644568" algn="l" defTabSz="6583826" rtl="0" fontAlgn="base">
        <a:spcBef>
          <a:spcPct val="20000"/>
        </a:spcBef>
        <a:spcAft>
          <a:spcPct val="0"/>
        </a:spcAft>
        <a:buChar char="–"/>
        <a:defRPr sz="14400">
          <a:solidFill>
            <a:schemeClr val="tx1"/>
          </a:solidFill>
          <a:latin typeface="+mn-lt"/>
        </a:defRPr>
      </a:lvl4pPr>
      <a:lvl5pPr marL="14812222" indent="-1644568" algn="l" defTabSz="6583826" rtl="0" fontAlgn="base">
        <a:spcBef>
          <a:spcPct val="20000"/>
        </a:spcBef>
        <a:spcAft>
          <a:spcPct val="0"/>
        </a:spcAft>
        <a:buChar char="»"/>
        <a:defRPr sz="14400">
          <a:solidFill>
            <a:schemeClr val="tx1"/>
          </a:solidFill>
          <a:latin typeface="+mn-lt"/>
        </a:defRPr>
      </a:lvl5pPr>
      <a:lvl6pPr marL="15612282" indent="-1644568" algn="l" defTabSz="6583826" rtl="0" fontAlgn="base">
        <a:spcBef>
          <a:spcPct val="20000"/>
        </a:spcBef>
        <a:spcAft>
          <a:spcPct val="0"/>
        </a:spcAft>
        <a:buChar char="»"/>
        <a:defRPr sz="14400">
          <a:solidFill>
            <a:schemeClr val="tx1"/>
          </a:solidFill>
          <a:latin typeface="+mn-lt"/>
        </a:defRPr>
      </a:lvl6pPr>
      <a:lvl7pPr marL="16412343" indent="-1644568" algn="l" defTabSz="6583826" rtl="0" fontAlgn="base">
        <a:spcBef>
          <a:spcPct val="20000"/>
        </a:spcBef>
        <a:spcAft>
          <a:spcPct val="0"/>
        </a:spcAft>
        <a:buChar char="»"/>
        <a:defRPr sz="14400">
          <a:solidFill>
            <a:schemeClr val="tx1"/>
          </a:solidFill>
          <a:latin typeface="+mn-lt"/>
        </a:defRPr>
      </a:lvl7pPr>
      <a:lvl8pPr marL="17212402" indent="-1644568" algn="l" defTabSz="6583826" rtl="0" fontAlgn="base">
        <a:spcBef>
          <a:spcPct val="20000"/>
        </a:spcBef>
        <a:spcAft>
          <a:spcPct val="0"/>
        </a:spcAft>
        <a:buChar char="»"/>
        <a:defRPr sz="14400">
          <a:solidFill>
            <a:schemeClr val="tx1"/>
          </a:solidFill>
          <a:latin typeface="+mn-lt"/>
        </a:defRPr>
      </a:lvl8pPr>
      <a:lvl9pPr marL="18012462" indent="-1644568" algn="l" defTabSz="6583826" rtl="0" fontAlgn="base">
        <a:spcBef>
          <a:spcPct val="20000"/>
        </a:spcBef>
        <a:spcAft>
          <a:spcPct val="0"/>
        </a:spcAft>
        <a:buChar char="»"/>
        <a:defRPr sz="14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1600120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800060" algn="l" defTabSz="1600120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600120" algn="l" defTabSz="1600120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400180" algn="l" defTabSz="1600120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200240" algn="l" defTabSz="1600120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4000300" algn="l" defTabSz="1600120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4800360" algn="l" defTabSz="1600120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5600420" algn="l" defTabSz="1600120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400480" algn="l" defTabSz="1600120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Relationship Id="rId5" Type="http://schemas.openxmlformats.org/officeDocument/2006/relationships/image" Target="../media/image2.emf"/><Relationship Id="rId4" Type="http://schemas.openxmlformats.org/officeDocument/2006/relationships/image" Target="../media/image1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22"/>
          <p:cNvSpPr>
            <a:spLocks noChangeArrowheads="1"/>
          </p:cNvSpPr>
          <p:nvPr/>
        </p:nvSpPr>
        <p:spPr bwMode="auto">
          <a:xfrm>
            <a:off x="2" y="32004000"/>
            <a:ext cx="43898821" cy="914400"/>
          </a:xfrm>
          <a:prstGeom prst="rect">
            <a:avLst/>
          </a:prstGeom>
          <a:gradFill flip="none" rotWithShape="1">
            <a:gsLst>
              <a:gs pos="100000">
                <a:schemeClr val="bg2">
                  <a:lumMod val="20000"/>
                  <a:lumOff val="80000"/>
                </a:schemeClr>
              </a:gs>
              <a:gs pos="0">
                <a:srgbClr val="000066"/>
              </a:gs>
            </a:gsLst>
            <a:lin ang="16200000" scaled="1"/>
            <a:tileRect/>
          </a:gradFill>
          <a:ln>
            <a:noFill/>
          </a:ln>
          <a:effectLst/>
          <a:extLst/>
        </p:spPr>
        <p:txBody>
          <a:bodyPr wrap="none" lIns="160012" tIns="80006" rIns="160012" bIns="80006" anchor="ctr"/>
          <a:lstStyle/>
          <a:p>
            <a:endParaRPr lang="en-US"/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0" y="31818844"/>
            <a:ext cx="43891200" cy="9925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60012" tIns="80006" rIns="160012" bIns="80006">
            <a:spAutoFit/>
          </a:bodyPr>
          <a:lstStyle/>
          <a:p>
            <a:pPr algn="ctr"/>
            <a:r>
              <a:rPr lang="en-US" sz="54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nga" pitchFamily="2" charset="0"/>
              </a:rPr>
              <a:t>H T </a:t>
            </a:r>
            <a:r>
              <a:rPr lang="en-US" sz="5400" b="1" dirty="0" err="1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nga" pitchFamily="2" charset="0"/>
              </a:rPr>
              <a:t>T</a:t>
            </a:r>
            <a:r>
              <a:rPr lang="en-US" sz="54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nga" pitchFamily="2" charset="0"/>
              </a:rPr>
              <a:t> P : / / W </a:t>
            </a:r>
            <a:r>
              <a:rPr lang="en-US" sz="5400" b="1" dirty="0" err="1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nga" pitchFamily="2" charset="0"/>
              </a:rPr>
              <a:t>W</a:t>
            </a:r>
            <a:r>
              <a:rPr lang="en-US" sz="54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nga" pitchFamily="2" charset="0"/>
              </a:rPr>
              <a:t> </a:t>
            </a:r>
            <a:r>
              <a:rPr lang="en-US" sz="5400" b="1" dirty="0" err="1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nga" pitchFamily="2" charset="0"/>
              </a:rPr>
              <a:t>W</a:t>
            </a:r>
            <a:r>
              <a:rPr lang="en-US" sz="54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nga" pitchFamily="2" charset="0"/>
              </a:rPr>
              <a:t> . U C L A O L I V E V I E W . O R G</a:t>
            </a:r>
          </a:p>
        </p:txBody>
      </p:sp>
      <p:sp>
        <p:nvSpPr>
          <p:cNvPr id="24" name="Rectangle 19"/>
          <p:cNvSpPr>
            <a:spLocks noChangeArrowheads="1"/>
          </p:cNvSpPr>
          <p:nvPr/>
        </p:nvSpPr>
        <p:spPr bwMode="auto">
          <a:xfrm>
            <a:off x="0" y="-15876"/>
            <a:ext cx="43891200" cy="5807076"/>
          </a:xfrm>
          <a:prstGeom prst="rect">
            <a:avLst/>
          </a:prstGeom>
          <a:gradFill rotWithShape="0">
            <a:gsLst>
              <a:gs pos="0">
                <a:srgbClr val="213287">
                  <a:gamma/>
                  <a:shade val="60784"/>
                  <a:invGamma/>
                </a:srgbClr>
              </a:gs>
              <a:gs pos="50000">
                <a:srgbClr val="213287"/>
              </a:gs>
              <a:gs pos="100000">
                <a:srgbClr val="213287">
                  <a:gamma/>
                  <a:shade val="60784"/>
                  <a:invGamma/>
                </a:srgbClr>
              </a:gs>
            </a:gsLst>
            <a:lin ang="5400000" scaled="1"/>
          </a:gradFill>
          <a:ln>
            <a:noFill/>
          </a:ln>
          <a:effectLst/>
        </p:spPr>
        <p:txBody>
          <a:bodyPr wrap="none" lIns="91436" tIns="45718" rIns="91436" bIns="45718" anchor="ctr"/>
          <a:lstStyle/>
          <a:p>
            <a:endParaRPr lang="en-US"/>
          </a:p>
        </p:txBody>
      </p:sp>
      <p:sp>
        <p:nvSpPr>
          <p:cNvPr id="2058" name="Text Box 10"/>
          <p:cNvSpPr txBox="1">
            <a:spLocks noChangeArrowheads="1"/>
          </p:cNvSpPr>
          <p:nvPr/>
        </p:nvSpPr>
        <p:spPr bwMode="auto">
          <a:xfrm>
            <a:off x="76200" y="427301"/>
            <a:ext cx="43891200" cy="151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60012" tIns="80006" rIns="160012" bIns="80006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8800" b="1" dirty="0">
                <a:solidFill>
                  <a:srgbClr val="FFFF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entury Gothic" pitchFamily="34" charset="0"/>
              </a:rPr>
              <a:t>&lt;  T I T L E  &gt;</a:t>
            </a:r>
          </a:p>
        </p:txBody>
      </p:sp>
      <p:sp>
        <p:nvSpPr>
          <p:cNvPr id="2059" name="Text Box 11"/>
          <p:cNvSpPr txBox="1">
            <a:spLocks noChangeArrowheads="1"/>
          </p:cNvSpPr>
          <p:nvPr/>
        </p:nvSpPr>
        <p:spPr bwMode="auto">
          <a:xfrm>
            <a:off x="76200" y="3089956"/>
            <a:ext cx="43891200" cy="11772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60012" tIns="80006" rIns="160012" bIns="80006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6600" b="1" dirty="0">
                <a:solidFill>
                  <a:srgbClr val="FFFFFF"/>
                </a:solidFill>
                <a:latin typeface="Century Gothic" pitchFamily="34" charset="0"/>
              </a:rPr>
              <a:t>Author1, </a:t>
            </a:r>
            <a:r>
              <a:rPr lang="en-US" sz="6300" b="1" dirty="0">
                <a:solidFill>
                  <a:srgbClr val="FFFFFF"/>
                </a:solidFill>
                <a:latin typeface="Century Gothic" pitchFamily="34" charset="0"/>
              </a:rPr>
              <a:t>MD</a:t>
            </a:r>
            <a:r>
              <a:rPr lang="en-US" sz="6600" b="1" dirty="0">
                <a:solidFill>
                  <a:srgbClr val="FFFFFF"/>
                </a:solidFill>
                <a:latin typeface="Century Gothic" pitchFamily="34" charset="0"/>
              </a:rPr>
              <a:t>; Author2, MD</a:t>
            </a:r>
          </a:p>
        </p:txBody>
      </p:sp>
      <p:sp>
        <p:nvSpPr>
          <p:cNvPr id="2063" name="AutoShape 15"/>
          <p:cNvSpPr>
            <a:spLocks noChangeArrowheads="1"/>
          </p:cNvSpPr>
          <p:nvPr/>
        </p:nvSpPr>
        <p:spPr bwMode="auto">
          <a:xfrm>
            <a:off x="609600" y="6629400"/>
            <a:ext cx="9906000" cy="1371600"/>
          </a:xfrm>
          <a:prstGeom prst="roundRect">
            <a:avLst>
              <a:gd name="adj" fmla="val 21931"/>
            </a:avLst>
          </a:prstGeom>
          <a:gradFill flip="none" rotWithShape="1">
            <a:gsLst>
              <a:gs pos="0">
                <a:srgbClr val="91A4CB"/>
              </a:gs>
              <a:gs pos="100000">
                <a:srgbClr val="435C8F">
                  <a:tint val="23500"/>
                  <a:satMod val="160000"/>
                </a:srgbClr>
              </a:gs>
            </a:gsLst>
            <a:lin ang="5400000" scaled="1"/>
            <a:tileRect/>
          </a:gradFill>
          <a:ln w="19050">
            <a:solidFill>
              <a:schemeClr val="accent2">
                <a:lumMod val="50000"/>
              </a:schemeClr>
            </a:solidFill>
            <a:round/>
            <a:headEnd/>
            <a:tailEnd/>
          </a:ln>
          <a:effectLst/>
          <a:extLst/>
        </p:spPr>
        <p:txBody>
          <a:bodyPr wrap="none" lIns="160012" tIns="80006" rIns="160012" bIns="80006" anchor="ctr"/>
          <a:lstStyle/>
          <a:p>
            <a:pPr algn="ctr"/>
            <a:r>
              <a:rPr lang="en-US" sz="66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alibri" pitchFamily="34" charset="0"/>
                <a:cs typeface="Calibri" pitchFamily="34" charset="0"/>
              </a:rPr>
              <a:t>CLINICAL PRESENTATION</a:t>
            </a:r>
            <a:endParaRPr lang="en-US" sz="6600" b="1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FFFFFF"/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255" name="AutoShape 207"/>
          <p:cNvSpPr>
            <a:spLocks noChangeArrowheads="1"/>
          </p:cNvSpPr>
          <p:nvPr/>
        </p:nvSpPr>
        <p:spPr bwMode="auto">
          <a:xfrm>
            <a:off x="22555201" y="6553200"/>
            <a:ext cx="9900920" cy="1371600"/>
          </a:xfrm>
          <a:prstGeom prst="roundRect">
            <a:avLst>
              <a:gd name="adj" fmla="val 21931"/>
            </a:avLst>
          </a:prstGeom>
          <a:gradFill flip="none" rotWithShape="1">
            <a:gsLst>
              <a:gs pos="0">
                <a:srgbClr val="435C8F">
                  <a:tint val="66000"/>
                  <a:satMod val="160000"/>
                </a:srgbClr>
              </a:gs>
              <a:gs pos="100000">
                <a:srgbClr val="435C8F">
                  <a:tint val="23500"/>
                  <a:satMod val="160000"/>
                </a:srgbClr>
              </a:gs>
            </a:gsLst>
            <a:lin ang="5400000" scaled="1"/>
            <a:tileRect/>
          </a:gradFill>
          <a:ln w="19050">
            <a:solidFill>
              <a:schemeClr val="accent2">
                <a:lumMod val="50000"/>
              </a:schemeClr>
            </a:solidFill>
            <a:round/>
            <a:headEnd/>
            <a:tailEnd/>
          </a:ln>
          <a:effectLst/>
          <a:extLst/>
        </p:spPr>
        <p:txBody>
          <a:bodyPr wrap="none" lIns="160012" tIns="80006" rIns="160012" bIns="80006" anchor="ctr"/>
          <a:lstStyle/>
          <a:p>
            <a:pPr algn="ctr"/>
            <a:r>
              <a:rPr lang="en-US" sz="66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alibri" pitchFamily="34" charset="0"/>
                <a:cs typeface="Calibri" pitchFamily="34" charset="0"/>
              </a:rPr>
              <a:t>DIAGRAM/IMAGES</a:t>
            </a:r>
          </a:p>
        </p:txBody>
      </p:sp>
      <p:sp>
        <p:nvSpPr>
          <p:cNvPr id="2256" name="AutoShape 208"/>
          <p:cNvSpPr>
            <a:spLocks noChangeArrowheads="1"/>
          </p:cNvSpPr>
          <p:nvPr/>
        </p:nvSpPr>
        <p:spPr bwMode="auto">
          <a:xfrm>
            <a:off x="11338562" y="6553200"/>
            <a:ext cx="9903461" cy="1371600"/>
          </a:xfrm>
          <a:prstGeom prst="roundRect">
            <a:avLst>
              <a:gd name="adj" fmla="val 21931"/>
            </a:avLst>
          </a:prstGeom>
          <a:gradFill flip="none" rotWithShape="1">
            <a:gsLst>
              <a:gs pos="0">
                <a:srgbClr val="435C8F">
                  <a:tint val="66000"/>
                  <a:satMod val="160000"/>
                </a:srgbClr>
              </a:gs>
              <a:gs pos="100000">
                <a:srgbClr val="435C8F">
                  <a:tint val="23500"/>
                  <a:satMod val="160000"/>
                </a:srgbClr>
              </a:gs>
            </a:gsLst>
            <a:lin ang="5400000" scaled="1"/>
            <a:tileRect/>
          </a:gradFill>
          <a:ln w="19050">
            <a:solidFill>
              <a:schemeClr val="accent2">
                <a:lumMod val="50000"/>
              </a:schemeClr>
            </a:solidFill>
            <a:round/>
            <a:headEnd/>
            <a:tailEnd/>
          </a:ln>
          <a:effectLst/>
          <a:extLst/>
        </p:spPr>
        <p:txBody>
          <a:bodyPr wrap="none" lIns="160012" tIns="80006" rIns="160012" bIns="80006" anchor="ctr"/>
          <a:lstStyle/>
          <a:p>
            <a:pPr algn="ctr"/>
            <a:r>
              <a:rPr lang="en-US" sz="66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alibri" pitchFamily="34" charset="0"/>
                <a:cs typeface="Calibri" pitchFamily="34" charset="0"/>
              </a:rPr>
              <a:t>CASE DESCRIPTION</a:t>
            </a:r>
          </a:p>
        </p:txBody>
      </p:sp>
      <p:sp>
        <p:nvSpPr>
          <p:cNvPr id="2257" name="AutoShape 209"/>
          <p:cNvSpPr>
            <a:spLocks noChangeArrowheads="1"/>
          </p:cNvSpPr>
          <p:nvPr/>
        </p:nvSpPr>
        <p:spPr bwMode="auto">
          <a:xfrm>
            <a:off x="33454342" y="6629400"/>
            <a:ext cx="9903459" cy="1371600"/>
          </a:xfrm>
          <a:prstGeom prst="roundRect">
            <a:avLst>
              <a:gd name="adj" fmla="val 21931"/>
            </a:avLst>
          </a:prstGeom>
          <a:gradFill flip="none" rotWithShape="1">
            <a:gsLst>
              <a:gs pos="0">
                <a:srgbClr val="435C8F">
                  <a:tint val="66000"/>
                  <a:satMod val="160000"/>
                </a:srgbClr>
              </a:gs>
              <a:gs pos="100000">
                <a:srgbClr val="435C8F">
                  <a:tint val="23500"/>
                  <a:satMod val="160000"/>
                </a:srgbClr>
              </a:gs>
            </a:gsLst>
            <a:lin ang="5400000" scaled="1"/>
            <a:tileRect/>
          </a:gradFill>
          <a:ln w="19050">
            <a:solidFill>
              <a:schemeClr val="accent2">
                <a:lumMod val="50000"/>
              </a:schemeClr>
            </a:solidFill>
            <a:round/>
            <a:headEnd/>
            <a:tailEnd/>
          </a:ln>
          <a:effectLst/>
          <a:extLst/>
        </p:spPr>
        <p:txBody>
          <a:bodyPr wrap="none" lIns="160012" tIns="80006" rIns="160012" bIns="80006" anchor="ctr"/>
          <a:lstStyle/>
          <a:p>
            <a:pPr algn="ctr"/>
            <a:r>
              <a:rPr lang="en-US" sz="66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alibri" pitchFamily="34" charset="0"/>
                <a:cs typeface="Calibri" pitchFamily="34" charset="0"/>
              </a:rPr>
              <a:t>DISCUSSION</a:t>
            </a:r>
          </a:p>
        </p:txBody>
      </p:sp>
      <p:sp>
        <p:nvSpPr>
          <p:cNvPr id="10" name="Text Box 10"/>
          <p:cNvSpPr txBox="1">
            <a:spLocks noChangeArrowheads="1"/>
          </p:cNvSpPr>
          <p:nvPr/>
        </p:nvSpPr>
        <p:spPr bwMode="auto">
          <a:xfrm>
            <a:off x="0" y="4419602"/>
            <a:ext cx="43769280" cy="11310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60012" tIns="80006" rIns="160012" bIns="80006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6300" b="1" dirty="0">
                <a:solidFill>
                  <a:srgbClr val="FFFFFF"/>
                </a:solidFill>
                <a:latin typeface="Century Gothic" pitchFamily="34" charset="0"/>
              </a:rPr>
              <a:t>UCLA – Olive View Internal Medicine Program</a:t>
            </a:r>
          </a:p>
        </p:txBody>
      </p:sp>
      <p:sp>
        <p:nvSpPr>
          <p:cNvPr id="12" name="Rectangle 21"/>
          <p:cNvSpPr>
            <a:spLocks noChangeArrowheads="1"/>
          </p:cNvSpPr>
          <p:nvPr/>
        </p:nvSpPr>
        <p:spPr bwMode="auto">
          <a:xfrm>
            <a:off x="2" y="5768976"/>
            <a:ext cx="43898821" cy="571500"/>
          </a:xfrm>
          <a:prstGeom prst="rect">
            <a:avLst/>
          </a:prstGeom>
          <a:gradFill flip="none" rotWithShape="1">
            <a:gsLst>
              <a:gs pos="0">
                <a:srgbClr val="000066"/>
              </a:gs>
              <a:gs pos="100000">
                <a:srgbClr val="F8F8F8"/>
              </a:gs>
            </a:gsLst>
            <a:lin ang="5400000" scaled="1"/>
            <a:tileRect/>
          </a:gradFill>
          <a:ln>
            <a:noFill/>
          </a:ln>
          <a:effectLst/>
          <a:extLst/>
        </p:spPr>
        <p:txBody>
          <a:bodyPr wrap="none" lIns="160012" tIns="80006" rIns="160012" bIns="80006" anchor="ctr"/>
          <a:lstStyle/>
          <a:p>
            <a:endParaRPr lang="en-US"/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467" y="457200"/>
            <a:ext cx="5094515" cy="5094514"/>
          </a:xfrm>
          <a:prstGeom prst="rect">
            <a:avLst/>
          </a:prstGeom>
        </p:spPr>
      </p:pic>
      <p:sp>
        <p:nvSpPr>
          <p:cNvPr id="16" name="AutoShape 209"/>
          <p:cNvSpPr>
            <a:spLocks noChangeArrowheads="1"/>
          </p:cNvSpPr>
          <p:nvPr/>
        </p:nvSpPr>
        <p:spPr bwMode="auto">
          <a:xfrm>
            <a:off x="33530542" y="9677400"/>
            <a:ext cx="9903459" cy="1371600"/>
          </a:xfrm>
          <a:prstGeom prst="roundRect">
            <a:avLst>
              <a:gd name="adj" fmla="val 21931"/>
            </a:avLst>
          </a:prstGeom>
          <a:gradFill flip="none" rotWithShape="1">
            <a:gsLst>
              <a:gs pos="0">
                <a:srgbClr val="435C8F">
                  <a:tint val="66000"/>
                  <a:satMod val="160000"/>
                </a:srgbClr>
              </a:gs>
              <a:gs pos="100000">
                <a:srgbClr val="435C8F">
                  <a:tint val="23500"/>
                  <a:satMod val="160000"/>
                </a:srgbClr>
              </a:gs>
            </a:gsLst>
            <a:lin ang="5400000" scaled="1"/>
            <a:tileRect/>
          </a:gradFill>
          <a:ln w="19050">
            <a:solidFill>
              <a:schemeClr val="accent2">
                <a:lumMod val="50000"/>
              </a:schemeClr>
            </a:solidFill>
            <a:round/>
            <a:headEnd/>
            <a:tailEnd/>
          </a:ln>
          <a:effectLst/>
          <a:extLst/>
        </p:spPr>
        <p:txBody>
          <a:bodyPr wrap="none" lIns="160012" tIns="80006" rIns="160012" bIns="80006" anchor="ctr"/>
          <a:lstStyle/>
          <a:p>
            <a:pPr algn="ctr"/>
            <a:r>
              <a:rPr lang="en-US" sz="66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alibri" pitchFamily="34" charset="0"/>
                <a:cs typeface="Calibri" pitchFamily="34" charset="0"/>
              </a:rPr>
              <a:t>REFERENCES</a:t>
            </a:r>
          </a:p>
        </p:txBody>
      </p:sp>
      <p:sp>
        <p:nvSpPr>
          <p:cNvPr id="17" name="Rectangle 5"/>
          <p:cNvSpPr>
            <a:spLocks noChangeArrowheads="1"/>
          </p:cNvSpPr>
          <p:nvPr/>
        </p:nvSpPr>
        <p:spPr bwMode="auto">
          <a:xfrm>
            <a:off x="609600" y="8425543"/>
            <a:ext cx="9906000" cy="130074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0010" tIns="40005" rIns="80010" bIns="40005">
            <a:spAutoFit/>
          </a:bodyPr>
          <a:lstStyle/>
          <a:p>
            <a:pPr marL="400050" indent="-400050">
              <a:buFont typeface="Arial" charset="0"/>
              <a:buChar char="•"/>
            </a:pPr>
            <a:r>
              <a:rPr lang="en-US" dirty="0"/>
              <a:t>Patient is a 46 year old Woman with Diabetes </a:t>
            </a:r>
            <a:r>
              <a:rPr lang="en-US" dirty="0" err="1"/>
              <a:t>Insipidus</a:t>
            </a:r>
            <a:r>
              <a:rPr lang="en-US" dirty="0"/>
              <a:t> (DI) who presented with altered mental status, nausea, abdominal pain, constipation and headache for 3 days prior to arrival.</a:t>
            </a:r>
          </a:p>
          <a:p>
            <a:pPr marL="400050" indent="-400050">
              <a:buFont typeface="Arial" charset="0"/>
              <a:buChar char="•"/>
            </a:pPr>
            <a:r>
              <a:rPr lang="en-US" dirty="0"/>
              <a:t>DI was diagnosed 16 years prior; treatment was switched to oral from nasal  </a:t>
            </a:r>
            <a:r>
              <a:rPr lang="en-US" dirty="0" err="1"/>
              <a:t>desmopressin</a:t>
            </a:r>
            <a:r>
              <a:rPr lang="en-US" dirty="0"/>
              <a:t> (DDAVP) recently for insurance reasons. </a:t>
            </a:r>
          </a:p>
          <a:p>
            <a:pPr marL="400050" indent="-400050">
              <a:buFont typeface="Arial" charset="0"/>
              <a:buChar char="•"/>
            </a:pPr>
            <a:r>
              <a:rPr lang="en-US" dirty="0"/>
              <a:t>Eight months prior she was hospitalized for </a:t>
            </a:r>
            <a:r>
              <a:rPr lang="en-US" dirty="0" err="1"/>
              <a:t>hyponatremia</a:t>
            </a:r>
            <a:r>
              <a:rPr lang="en-US" dirty="0"/>
              <a:t>.  History at that time included frequent use of NSAIDS for back pain.</a:t>
            </a:r>
          </a:p>
          <a:p>
            <a:pPr marL="400050" indent="-400050">
              <a:buFont typeface="Arial" charset="0"/>
              <a:buChar char="•"/>
            </a:pPr>
            <a:r>
              <a:rPr lang="en-US" dirty="0"/>
              <a:t>Prior to the current presentation, water intake had been intentionally increased in order to combat constipation. </a:t>
            </a:r>
          </a:p>
          <a:p>
            <a:pPr marL="400050" indent="-400050">
              <a:buFont typeface="Arial" charset="0"/>
              <a:buChar char="•"/>
            </a:pPr>
            <a:r>
              <a:rPr lang="en-US" dirty="0"/>
              <a:t>Naproxen containing </a:t>
            </a:r>
            <a:r>
              <a:rPr lang="en-US" dirty="0" err="1"/>
              <a:t>Pamprin</a:t>
            </a:r>
            <a:r>
              <a:rPr lang="en-US" dirty="0"/>
              <a:t> use had also been heavy as needed for back pain. </a:t>
            </a:r>
          </a:p>
          <a:p>
            <a:pPr marL="400050" indent="-400050">
              <a:buFont typeface="Arial" charset="0"/>
              <a:buChar char="•"/>
            </a:pPr>
            <a:r>
              <a:rPr lang="en-US" dirty="0"/>
              <a:t>Exam was notable for mild </a:t>
            </a:r>
            <a:r>
              <a:rPr lang="en-US" dirty="0" err="1"/>
              <a:t>epigastric</a:t>
            </a:r>
            <a:r>
              <a:rPr lang="en-US" dirty="0"/>
              <a:t> tenderness.</a:t>
            </a:r>
          </a:p>
        </p:txBody>
      </p:sp>
      <p:pic>
        <p:nvPicPr>
          <p:cNvPr id="18" name="Picture 17" descr="DGSOM_UCLA_HS_PMS.eps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" r="85671"/>
          <a:stretch/>
        </p:blipFill>
        <p:spPr>
          <a:xfrm>
            <a:off x="38608000" y="653143"/>
            <a:ext cx="5049040" cy="4702629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CP Poster Template 2005">
  <a:themeElements>
    <a:clrScheme name="ACP Poster Template 2005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ACP Poster Template 2005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ACP Poster Template 2005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P Poster Template 2005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P Poster Template 2005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P Poster Template 2005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P Poster Template 2005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P Poster Template 2005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P Poster Template 2005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">
    <a:dk1>
      <a:srgbClr val="000000"/>
    </a:dk1>
    <a:lt1>
      <a:srgbClr val="EFEBD5"/>
    </a:lt1>
    <a:dk2>
      <a:srgbClr val="000000"/>
    </a:dk2>
    <a:lt2>
      <a:srgbClr val="808080"/>
    </a:lt2>
    <a:accent1>
      <a:srgbClr val="00CC99"/>
    </a:accent1>
    <a:accent2>
      <a:srgbClr val="3333CC"/>
    </a:accent2>
    <a:accent3>
      <a:srgbClr val="F6F3E7"/>
    </a:accent3>
    <a:accent4>
      <a:srgbClr val="000000"/>
    </a:accent4>
    <a:accent5>
      <a:srgbClr val="AAE2CA"/>
    </a:accent5>
    <a:accent6>
      <a:srgbClr val="2D2DB9"/>
    </a:accent6>
    <a:hlink>
      <a:srgbClr val="CCCCFF"/>
    </a:hlink>
    <a:folHlink>
      <a:srgbClr val="B2B2B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Settings\mdevany\Local Settings\Temp\ACP Poster Template 2005.pot</Template>
  <TotalTime>176</TotalTime>
  <Words>177</Words>
  <Application>Microsoft Office PowerPoint</Application>
  <PresentationFormat>Custom</PresentationFormat>
  <Paragraphs>16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ACP Poster Template 2005</vt:lpstr>
      <vt:lpstr>PowerPoint Presentation</vt:lpstr>
    </vt:vector>
  </TitlesOfParts>
  <Company>Olive View Medical Center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Mark DeVany</dc:creator>
  <cp:lastModifiedBy>Mark DeVany</cp:lastModifiedBy>
  <cp:revision>48</cp:revision>
  <cp:lastPrinted>2012-10-18T23:38:18Z</cp:lastPrinted>
  <dcterms:created xsi:type="dcterms:W3CDTF">2005-11-04T16:52:36Z</dcterms:created>
  <dcterms:modified xsi:type="dcterms:W3CDTF">2014-04-22T17:16:32Z</dcterms:modified>
</cp:coreProperties>
</file>